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702" r:id="rId2"/>
    <p:sldId id="483" r:id="rId3"/>
    <p:sldId id="703" r:id="rId4"/>
    <p:sldId id="705" r:id="rId5"/>
    <p:sldId id="706" r:id="rId6"/>
    <p:sldId id="707" r:id="rId7"/>
    <p:sldId id="722" r:id="rId8"/>
    <p:sldId id="704" r:id="rId9"/>
    <p:sldId id="438" r:id="rId10"/>
    <p:sldId id="710" r:id="rId11"/>
    <p:sldId id="711" r:id="rId12"/>
    <p:sldId id="708" r:id="rId13"/>
    <p:sldId id="712" r:id="rId14"/>
    <p:sldId id="709" r:id="rId15"/>
    <p:sldId id="658" r:id="rId16"/>
    <p:sldId id="723" r:id="rId17"/>
    <p:sldId id="713" r:id="rId18"/>
    <p:sldId id="714" r:id="rId19"/>
    <p:sldId id="715" r:id="rId20"/>
    <p:sldId id="716" r:id="rId21"/>
    <p:sldId id="717" r:id="rId22"/>
    <p:sldId id="718" r:id="rId23"/>
    <p:sldId id="719" r:id="rId24"/>
    <p:sldId id="720" r:id="rId25"/>
    <p:sldId id="721" r:id="rId26"/>
    <p:sldId id="724" r:id="rId27"/>
    <p:sldId id="72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晓" initials="黄晓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0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67070-74C3-45E8-9BF2-BF6EDDC6285C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611AC-4254-4DF0-AB27-33BD40BA97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165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406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104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3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84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12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3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95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7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767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72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672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319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58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248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342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28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106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362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803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88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362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611AC-4254-4DF0-AB27-33BD40BA97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22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3DC48-AC4A-4B70-8D40-62CA18B59836}" type="datetimeFigureOut">
              <a:rPr lang="zh-CN" altLang="en-US" smtClean="0"/>
              <a:t>2022/5/13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qinceli@hit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3.png"/><Relationship Id="rId9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.pn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E018AE-CC1B-4D76-853E-12E5BACF0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287" y="1168831"/>
            <a:ext cx="8607425" cy="201994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</a:rPr>
              <a:t>Lecture </a:t>
            </a:r>
            <a:r>
              <a:rPr lang="en-US" altLang="zh-CN" sz="4400" dirty="0">
                <a:latin typeface="+mn-lt"/>
              </a:rPr>
              <a:t>10</a:t>
            </a:r>
            <a:r>
              <a:rPr lang="en-US" sz="4400" dirty="0">
                <a:latin typeface="+mn-lt"/>
              </a:rPr>
              <a:t>: </a:t>
            </a:r>
            <a:br>
              <a:rPr lang="en-US" sz="4400" dirty="0">
                <a:latin typeface="+mn-lt"/>
              </a:rPr>
            </a:br>
            <a:br>
              <a:rPr lang="en-US" sz="5400" dirty="0">
                <a:latin typeface="+mn-lt"/>
              </a:rPr>
            </a:b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Convolutional Neural Networks</a:t>
            </a:r>
            <a:endParaRPr lang="en-US" sz="54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052A08D-699A-5248-824A-A50526CD1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11" y="3873287"/>
            <a:ext cx="767117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Harbin Institute of Technology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Shenzhen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Jingyong </a:t>
            </a:r>
            <a:r>
              <a:rPr lang="en-US" altLang="zh-CN" sz="2800" dirty="0" err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Su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hlinkClick r:id="rId4"/>
              </a:rPr>
              <a:t>sujingyong@hit.edu.cn</a:t>
            </a:r>
            <a:endParaRPr lang="en-US" altLang="zh-CN" sz="2800" b="1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873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DBDC55DA-4913-147C-685C-BDC04D85624E}"/>
              </a:ext>
            </a:extLst>
          </p:cNvPr>
          <p:cNvSpPr txBox="1"/>
          <p:nvPr/>
        </p:nvSpPr>
        <p:spPr>
          <a:xfrm>
            <a:off x="339519" y="335517"/>
            <a:ext cx="8267768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卷积层（</a:t>
            </a:r>
            <a:r>
              <a:rPr 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Convolutional layer）</a:t>
            </a:r>
          </a:p>
        </p:txBody>
      </p:sp>
      <p:pic>
        <p:nvPicPr>
          <p:cNvPr id="6" name="图片 1" descr="卷积神经网络-1 filter-new">
            <a:extLst>
              <a:ext uri="{FF2B5EF4-FFF2-40B4-BE49-F238E27FC236}">
                <a16:creationId xmlns:a16="http://schemas.microsoft.com/office/drawing/2014/main" id="{59684A2A-8AD5-7E61-6870-38F09A58B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99464"/>
            <a:ext cx="5753100" cy="4052023"/>
          </a:xfrm>
          <a:prstGeom prst="rect">
            <a:avLst/>
          </a:prstGeom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A33EA962-B18C-00C5-3DEF-400BB9A8CBA7}"/>
              </a:ext>
            </a:extLst>
          </p:cNvPr>
          <p:cNvSpPr txBox="1"/>
          <p:nvPr/>
        </p:nvSpPr>
        <p:spPr>
          <a:xfrm>
            <a:off x="2097598" y="5048935"/>
            <a:ext cx="64135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+mj-ea"/>
                <a:cs typeface="+mj-cs"/>
                <a:sym typeface="+mn-ea"/>
              </a:rPr>
              <a:t>输入</a:t>
            </a: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72C1F196-8BA4-D4CB-AA45-940A70DD280D}"/>
              </a:ext>
            </a:extLst>
          </p:cNvPr>
          <p:cNvSpPr txBox="1"/>
          <p:nvPr/>
        </p:nvSpPr>
        <p:spPr>
          <a:xfrm>
            <a:off x="3735070" y="5052561"/>
            <a:ext cx="167386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+mj-ea"/>
                <a:cs typeface="+mj-cs"/>
                <a:sym typeface="+mn-ea"/>
              </a:rPr>
              <a:t>卷积核</a:t>
            </a:r>
            <a:r>
              <a:rPr lang="en-US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+mj-ea"/>
                <a:cs typeface="+mj-cs"/>
                <a:sym typeface="+mn-ea"/>
              </a:rPr>
              <a:t>/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+mj-ea"/>
                <a:cs typeface="+mj-cs"/>
                <a:sym typeface="+mn-ea"/>
              </a:rPr>
              <a:t>滤波器</a:t>
            </a:r>
          </a:p>
        </p:txBody>
      </p:sp>
      <p:sp>
        <p:nvSpPr>
          <p:cNvPr id="9" name="文本框 6">
            <a:extLst>
              <a:ext uri="{FF2B5EF4-FFF2-40B4-BE49-F238E27FC236}">
                <a16:creationId xmlns:a16="http://schemas.microsoft.com/office/drawing/2014/main" id="{A033BF65-3DF3-A0D5-40B4-F1B27A3CA845}"/>
              </a:ext>
            </a:extLst>
          </p:cNvPr>
          <p:cNvSpPr txBox="1"/>
          <p:nvPr/>
        </p:nvSpPr>
        <p:spPr>
          <a:xfrm>
            <a:off x="6175817" y="5052561"/>
            <a:ext cx="87058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+mj-ea"/>
                <a:cs typeface="+mj-cs"/>
                <a:sym typeface="+mn-ea"/>
              </a:rPr>
              <a:t>特征图</a:t>
            </a:r>
          </a:p>
        </p:txBody>
      </p:sp>
    </p:spTree>
    <p:extLst>
      <p:ext uri="{BB962C8B-B14F-4D97-AF65-F5344CB8AC3E}">
        <p14:creationId xmlns:p14="http://schemas.microsoft.com/office/powerpoint/2010/main" val="295751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DBDC55DA-4913-147C-685C-BDC04D85624E}"/>
              </a:ext>
            </a:extLst>
          </p:cNvPr>
          <p:cNvSpPr txBox="1"/>
          <p:nvPr/>
        </p:nvSpPr>
        <p:spPr>
          <a:xfrm>
            <a:off x="339519" y="335517"/>
            <a:ext cx="8267768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卷积层（</a:t>
            </a:r>
            <a:r>
              <a:rPr 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Convolutional layer）</a:t>
            </a:r>
          </a:p>
        </p:txBody>
      </p:sp>
      <p:pic>
        <p:nvPicPr>
          <p:cNvPr id="10" name="图片 3" descr="卷积神经网络-3 filter">
            <a:extLst>
              <a:ext uri="{FF2B5EF4-FFF2-40B4-BE49-F238E27FC236}">
                <a16:creationId xmlns:a16="http://schemas.microsoft.com/office/drawing/2014/main" id="{B87DFF83-CF80-A22F-8DAD-9DF8CD11A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57" y="1500215"/>
            <a:ext cx="7510685" cy="4224725"/>
          </a:xfrm>
          <a:prstGeom prst="rect">
            <a:avLst/>
          </a:prstGeom>
        </p:spPr>
      </p:pic>
      <p:sp>
        <p:nvSpPr>
          <p:cNvPr id="11" name="文本框 7">
            <a:extLst>
              <a:ext uri="{FF2B5EF4-FFF2-40B4-BE49-F238E27FC236}">
                <a16:creationId xmlns:a16="http://schemas.microsoft.com/office/drawing/2014/main" id="{FE49148F-89FD-9BE8-D474-3FCFF83207A2}"/>
              </a:ext>
            </a:extLst>
          </p:cNvPr>
          <p:cNvSpPr txBox="1"/>
          <p:nvPr/>
        </p:nvSpPr>
        <p:spPr>
          <a:xfrm>
            <a:off x="3154791" y="1037230"/>
            <a:ext cx="19735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多通道卷积核</a:t>
            </a:r>
          </a:p>
        </p:txBody>
      </p:sp>
    </p:spTree>
    <p:extLst>
      <p:ext uri="{BB962C8B-B14F-4D97-AF65-F5344CB8AC3E}">
        <p14:creationId xmlns:p14="http://schemas.microsoft.com/office/powerpoint/2010/main" val="4933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DBDC55DA-4913-147C-685C-BDC04D85624E}"/>
              </a:ext>
            </a:extLst>
          </p:cNvPr>
          <p:cNvSpPr txBox="1"/>
          <p:nvPr/>
        </p:nvSpPr>
        <p:spPr>
          <a:xfrm>
            <a:off x="339519" y="335517"/>
            <a:ext cx="8267768" cy="182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池化层（</a:t>
            </a:r>
            <a:r>
              <a:rPr 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Pooling layer）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通常在卷积层之后会得到维度很大的特征，为了进一步降低网络训练参数及模型的过拟合程度，将特征切成几个区域，取其最大值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Max-Pooling)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或平均值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Mean-Pooling)，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得到新的、维度较小的特征。</a:t>
            </a:r>
            <a:endParaRPr lang="en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 descr="池化">
            <a:extLst>
              <a:ext uri="{FF2B5EF4-FFF2-40B4-BE49-F238E27FC236}">
                <a16:creationId xmlns:a16="http://schemas.microsoft.com/office/drawing/2014/main" id="{CF094915-2FE5-10EF-10C6-23BC0E93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294" y="2513443"/>
            <a:ext cx="5516217" cy="31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85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DBDC55DA-4913-147C-685C-BDC04D85624E}"/>
              </a:ext>
            </a:extLst>
          </p:cNvPr>
          <p:cNvSpPr txBox="1"/>
          <p:nvPr/>
        </p:nvSpPr>
        <p:spPr>
          <a:xfrm>
            <a:off x="339519" y="335517"/>
            <a:ext cx="8267768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池化层（</a:t>
            </a:r>
            <a:r>
              <a:rPr 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Pooling layer）</a:t>
            </a:r>
          </a:p>
        </p:txBody>
      </p:sp>
      <p:pic>
        <p:nvPicPr>
          <p:cNvPr id="6" name="图片 1" descr="max-pooling">
            <a:extLst>
              <a:ext uri="{FF2B5EF4-FFF2-40B4-BE49-F238E27FC236}">
                <a16:creationId xmlns:a16="http://schemas.microsoft.com/office/drawing/2014/main" id="{4934ADFA-87D5-54BA-264F-85977CE28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79" y="984686"/>
            <a:ext cx="3986104" cy="3993445"/>
          </a:xfrm>
          <a:prstGeom prst="rect">
            <a:avLst/>
          </a:prstGeom>
        </p:spPr>
      </p:pic>
      <p:pic>
        <p:nvPicPr>
          <p:cNvPr id="7" name="图片 4" descr="pooling-example">
            <a:extLst>
              <a:ext uri="{FF2B5EF4-FFF2-40B4-BE49-F238E27FC236}">
                <a16:creationId xmlns:a16="http://schemas.microsoft.com/office/drawing/2014/main" id="{4DE21DF1-8CD0-C3B4-3D7F-F24F3B3C7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03" y="1840918"/>
            <a:ext cx="4539118" cy="2553652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CCAA2786-446C-153F-8401-AD5A51614D2D}"/>
              </a:ext>
            </a:extLst>
          </p:cNvPr>
          <p:cNvSpPr/>
          <p:nvPr/>
        </p:nvSpPr>
        <p:spPr>
          <a:xfrm>
            <a:off x="5751052" y="1323666"/>
            <a:ext cx="24567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常用的</a:t>
            </a:r>
            <a:r>
              <a:rPr lang="zh-CN" altLang="en-CN" sz="2000" dirty="0">
                <a:latin typeface="黑体" panose="02010609060101010101" pitchFamily="49" charset="-122"/>
                <a:ea typeface="黑体" panose="02010609060101010101" pitchFamily="49" charset="-122"/>
              </a:rPr>
              <a:t>池化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47560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DBDC55DA-4913-147C-685C-BDC04D85624E}"/>
              </a:ext>
            </a:extLst>
          </p:cNvPr>
          <p:cNvSpPr txBox="1"/>
          <p:nvPr/>
        </p:nvSpPr>
        <p:spPr>
          <a:xfrm>
            <a:off x="339519" y="335517"/>
            <a:ext cx="8267768" cy="1827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连接层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输出结果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经过卷积层和池化层降维过的数据，全连接层才能”跑得动”，不然数据量太大，计算成本高，效率低下。</a:t>
            </a:r>
            <a:endParaRPr lang="en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22" name="Picture 2" descr="全连接层">
            <a:extLst>
              <a:ext uri="{FF2B5EF4-FFF2-40B4-BE49-F238E27FC236}">
                <a16:creationId xmlns:a16="http://schemas.microsoft.com/office/drawing/2014/main" id="{028307C8-B432-FF76-2C38-321C4306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13" y="2343286"/>
            <a:ext cx="6255787" cy="357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027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195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LeNet-5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卷积神经网络模型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LeNet-5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Yann </a:t>
            </a:r>
            <a:r>
              <a:rPr lang="en-US" sz="2000" dirty="0" err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LeCun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1998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年设计的用于手写数字识别的卷积神经网络，当年美国大多数银行就是用它来识别支票上面的手写数字的，它是早期卷积神经网络中最有代表性的实验系统之一，共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层（不包括输入层）。</a:t>
            </a:r>
            <a:endParaRPr lang="en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 descr="这里写图片描述">
            <a:extLst>
              <a:ext uri="{FF2B5EF4-FFF2-40B4-BE49-F238E27FC236}">
                <a16:creationId xmlns:a16="http://schemas.microsoft.com/office/drawing/2014/main" id="{93D6734D-3B11-C006-6B80-F8563EC2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" y="2799950"/>
            <a:ext cx="9144000" cy="2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53D90C4E-3194-382C-432D-37DEA271CE9B}"/>
              </a:ext>
            </a:extLst>
          </p:cNvPr>
          <p:cNvSpPr txBox="1"/>
          <p:nvPr/>
        </p:nvSpPr>
        <p:spPr>
          <a:xfrm>
            <a:off x="1161634" y="5345107"/>
            <a:ext cx="6820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卷积层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池化层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-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卷积层 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池化层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卷积层</a:t>
            </a:r>
            <a:r>
              <a:rPr lang="en-US" altLang="zh-CN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全连接层</a:t>
            </a:r>
            <a:endParaRPr lang="en-CN" sz="20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0941"/>
            <a:ext cx="4440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1545" y="1294489"/>
            <a:ext cx="7080004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引入</a:t>
            </a:r>
          </a:p>
          <a:p>
            <a:pPr marL="45720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</a:t>
            </a:r>
            <a:r>
              <a:rPr lang="en-US" altLang="zh-CN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CN" altLang="zh-CN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CNN</a:t>
            </a:r>
            <a:r>
              <a:rPr lang="zh-CN" altLang="en-US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endParaRPr lang="en-CN" altLang="zh-CN" sz="3200" dirty="0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43197" y="1021842"/>
            <a:ext cx="86772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0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参数优化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误差反向传播推导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1810C-B5E1-7DD2-D0DC-B465938ACBBD}"/>
              </a:ext>
            </a:extLst>
          </p:cNvPr>
          <p:cNvSpPr txBox="1"/>
          <p:nvPr/>
        </p:nvSpPr>
        <p:spPr>
          <a:xfrm>
            <a:off x="499440" y="1121092"/>
            <a:ext cx="8346386" cy="420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与多层神经网络（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DNN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）不同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）池化层没有激活函数，可以令池化层的激活函数为𝜎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𝑧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)=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𝑧</a:t>
            </a:r>
            <a:r>
              <a:rPr 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即激活后就是自己本身。这样池化层激活函数的导数为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）池化层在前向传播的时候，对输入进行了压缩，那么现在需要向前反向推导𝛿</a:t>
            </a:r>
            <a:r>
              <a:rPr lang="zh-CN" altLang="en-US" baseline="30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𝑙−</a:t>
            </a:r>
            <a:r>
              <a:rPr lang="en-US" altLang="zh-CN" baseline="30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这个推导方法和</a:t>
            </a:r>
            <a:r>
              <a:rPr 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DNN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完全不同。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3) 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卷积层是若干个矩阵卷积求和而得的当前层的输出，这和</a:t>
            </a:r>
            <a:r>
              <a:rPr 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DNN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很不相同，</a:t>
            </a:r>
            <a:r>
              <a:rPr 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DNN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的全连接层是直接进行矩阵乘法得到当前层的输出。这样在卷积层反向传播的时候，上一层的𝛿</a:t>
            </a:r>
            <a:r>
              <a:rPr lang="zh-CN" altLang="en-US" baseline="30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𝑙−</a:t>
            </a:r>
            <a:r>
              <a:rPr lang="en-US" altLang="zh-CN" baseline="30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递推计算方法肯定有所不同。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）对于卷积层，由于𝑊使用的运算是卷积，那么从 𝛿</a:t>
            </a:r>
            <a:r>
              <a:rPr lang="zh-CN" altLang="en-US" baseline="300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𝑙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推导出该层的所有卷积核的𝑊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𝑏的方式也不同。</a:t>
            </a:r>
          </a:p>
        </p:txBody>
      </p:sp>
    </p:spTree>
    <p:extLst>
      <p:ext uri="{BB962C8B-B14F-4D97-AF65-F5344CB8AC3E}">
        <p14:creationId xmlns:p14="http://schemas.microsoft.com/office/powerpoint/2010/main" val="1145915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池化层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误差反向传播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47167-DCA7-5C46-73A4-E2B558E84D6D}"/>
              </a:ext>
            </a:extLst>
          </p:cNvPr>
          <p:cNvSpPr txBox="1"/>
          <p:nvPr/>
        </p:nvSpPr>
        <p:spPr>
          <a:xfrm>
            <a:off x="499440" y="1078900"/>
            <a:ext cx="773016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已知池化层的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𝛿</a:t>
            </a:r>
            <a:r>
              <a:rPr lang="zh-CN" altLang="en-US" b="0" i="0" u="none" strike="noStrike" baseline="30000" dirty="0">
                <a:solidFill>
                  <a:srgbClr val="000000"/>
                </a:solidFill>
                <a:effectLst/>
                <a:latin typeface="STIXGeneral-Italic" pitchFamily="2" charset="2"/>
              </a:rPr>
              <a:t>𝑙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推导出上一隐藏层的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𝛿</a:t>
            </a:r>
            <a:r>
              <a:rPr lang="zh-CN" altLang="en-US" b="0" i="0" u="none" strike="noStrike" baseline="30000" dirty="0">
                <a:solidFill>
                  <a:srgbClr val="000000"/>
                </a:solidFill>
                <a:effectLst/>
                <a:latin typeface="STIXGeneral-Italic" pitchFamily="2" charset="2"/>
              </a:rPr>
              <a:t>𝑙</a:t>
            </a:r>
            <a:r>
              <a:rPr lang="zh-CN" altLang="en-US" b="0" i="0" u="none" strike="noStrike" baseline="30000" dirty="0">
                <a:solidFill>
                  <a:srgbClr val="000000"/>
                </a:solidFill>
                <a:effectLst/>
                <a:latin typeface="STIXGeneral-Regular" pitchFamily="2" charset="2"/>
              </a:rPr>
              <a:t>−</a:t>
            </a:r>
            <a:r>
              <a:rPr lang="en-US" altLang="zh-CN" b="0" i="0" u="none" strike="noStrike" baseline="30000" dirty="0">
                <a:solidFill>
                  <a:srgbClr val="000000"/>
                </a:solidFill>
                <a:effectLst/>
                <a:latin typeface="STIXGeneral-Regular" pitchFamily="2" charset="2"/>
              </a:rPr>
              <a:t>1</a:t>
            </a:r>
            <a:br>
              <a:rPr lang="en-US" baseline="30000" dirty="0"/>
            </a:br>
            <a:endParaRPr lang="en-US" baseline="30000" dirty="0"/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如果是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Max，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则把 </a:t>
            </a:r>
            <a:r>
              <a:rPr lang="zh-CN" altLang="en-US" dirty="0">
                <a:solidFill>
                  <a:srgbClr val="000000"/>
                </a:solidFill>
                <a:latin typeface="STIXGeneral-Italic" pitchFamily="2" charset="2"/>
              </a:rPr>
              <a:t>𝛿</a:t>
            </a:r>
            <a:r>
              <a:rPr lang="zh-CN" altLang="en-US" baseline="30000" dirty="0">
                <a:solidFill>
                  <a:srgbClr val="000000"/>
                </a:solidFill>
                <a:latin typeface="STIXGeneral-Italic" pitchFamily="2" charset="2"/>
              </a:rPr>
              <a:t>𝑙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的各个池化局域的值放在之前做前向传播算法得到最大值的位置。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如果是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Average，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则把 </a:t>
            </a:r>
            <a:r>
              <a:rPr lang="zh-CN" altLang="en-US" dirty="0">
                <a:solidFill>
                  <a:srgbClr val="000000"/>
                </a:solidFill>
                <a:latin typeface="STIXGeneral-Italic" pitchFamily="2" charset="2"/>
              </a:rPr>
              <a:t>𝛿</a:t>
            </a:r>
            <a:r>
              <a:rPr lang="zh-CN" altLang="en-US" baseline="30000" dirty="0">
                <a:solidFill>
                  <a:srgbClr val="000000"/>
                </a:solidFill>
                <a:latin typeface="STIXGeneral-Italic" pitchFamily="2" charset="2"/>
              </a:rPr>
              <a:t>𝑙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的各个池化局域的值取平均后放在还原后的子矩阵位置。这个过程一般叫做上采样（</a:t>
            </a:r>
            <a:r>
              <a:rPr 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upsample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）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en-CN" baseline="30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4A1F2-83C6-1AA9-203C-9B0E94AACBD0}"/>
              </a:ext>
            </a:extLst>
          </p:cNvPr>
          <p:cNvSpPr txBox="1"/>
          <p:nvPr/>
        </p:nvSpPr>
        <p:spPr>
          <a:xfrm>
            <a:off x="540438" y="3590374"/>
            <a:ext cx="5175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假设池化区域大小是</a:t>
            </a:r>
            <a:r>
              <a:rPr lang="en-US" altLang="zh-CN" dirty="0"/>
              <a:t>2</a:t>
            </a:r>
            <a:r>
              <a:rPr lang="en-US" dirty="0"/>
              <a:t>x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0000"/>
                </a:solidFill>
                <a:latin typeface="STIXGeneral-Italic" pitchFamily="2" charset="2"/>
              </a:rPr>
              <a:t>𝛿</a:t>
            </a:r>
            <a:r>
              <a:rPr lang="zh-CN" altLang="en-US" baseline="30000" dirty="0">
                <a:solidFill>
                  <a:srgbClr val="000000"/>
                </a:solidFill>
                <a:latin typeface="STIXGeneral-Italic" pitchFamily="2" charset="2"/>
              </a:rPr>
              <a:t>𝑙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的第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个子矩阵为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6FF8B5-E8DD-364B-46D1-B95521681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104" y="4255189"/>
            <a:ext cx="1956832" cy="9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19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池化层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误差反向传播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B1AC3-0D69-388B-D12F-6703B44BEC00}"/>
              </a:ext>
            </a:extLst>
          </p:cNvPr>
          <p:cNvSpPr txBox="1"/>
          <p:nvPr/>
        </p:nvSpPr>
        <p:spPr>
          <a:xfrm>
            <a:off x="499440" y="1078900"/>
            <a:ext cx="42017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如果是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Max，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假设之前在前向传播时记录的最大值位置分别是左上，右下，右上，左下，则转换后的矩阵为：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如果是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Average</a:t>
            </a:r>
            <a:r>
              <a:rPr lang="en-US" dirty="0"/>
              <a:t>，</a:t>
            </a:r>
            <a:r>
              <a:rPr lang="zh-CN" altLang="en-US" dirty="0"/>
              <a:t>则进行平均，转换后的矩阵为：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                    ， 得到𝛿</a:t>
            </a:r>
            <a:r>
              <a:rPr lang="en-US" altLang="zh-CN" i="1" baseline="-25000" dirty="0"/>
              <a:t>k</a:t>
            </a:r>
            <a:r>
              <a:rPr lang="zh-CN" altLang="en-US" baseline="30000" dirty="0"/>
              <a:t>𝑙−</a:t>
            </a:r>
            <a:r>
              <a:rPr lang="en-US" altLang="zh-CN" baseline="30000" dirty="0"/>
              <a:t>1</a:t>
            </a:r>
            <a:r>
              <a:rPr lang="en-US" dirty="0"/>
              <a:t>：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D80DC-6D49-AA99-E31B-E76E2D432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49" y="1001239"/>
            <a:ext cx="14605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3F4C9-97C1-1ADD-A778-A72D385C0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144" y="2494275"/>
            <a:ext cx="20193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5822ED-6CD2-F630-19FC-9945F88EA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150" y="4183864"/>
            <a:ext cx="4432300" cy="69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D1523D-F51F-3F44-B66F-A866E8125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417" y="5187500"/>
            <a:ext cx="3309165" cy="538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DDAA-E448-0DE3-C047-660D7F898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621" y="3536219"/>
            <a:ext cx="990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1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0941"/>
            <a:ext cx="4440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1545" y="1294489"/>
            <a:ext cx="7080004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引入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kumimoji="0" lang="en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CNN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endParaRPr kumimoji="0" lang="en-CN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43197" y="1021842"/>
            <a:ext cx="86772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</a:t>
            </a:r>
            <a:r>
              <a:rPr lang="zh-CN" altLang="en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误差反向传播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47167-DCA7-5C46-73A4-E2B558E84D6D}"/>
              </a:ext>
            </a:extLst>
          </p:cNvPr>
          <p:cNvSpPr txBox="1"/>
          <p:nvPr/>
        </p:nvSpPr>
        <p:spPr>
          <a:xfrm>
            <a:off x="499440" y="1078900"/>
            <a:ext cx="77301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已知卷积层的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𝛿</a:t>
            </a:r>
            <a:r>
              <a:rPr lang="zh-CN" altLang="en-US" b="0" i="0" u="none" strike="noStrike" baseline="30000" dirty="0">
                <a:solidFill>
                  <a:srgbClr val="000000"/>
                </a:solidFill>
                <a:effectLst/>
                <a:latin typeface="STIXGeneral-Italic" pitchFamily="2" charset="2"/>
              </a:rPr>
              <a:t>𝑙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推导出上一隐藏层的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𝛿</a:t>
            </a:r>
            <a:r>
              <a:rPr lang="zh-CN" altLang="en-US" b="0" i="0" u="none" strike="noStrike" baseline="30000" dirty="0">
                <a:solidFill>
                  <a:srgbClr val="000000"/>
                </a:solidFill>
                <a:effectLst/>
                <a:latin typeface="STIXGeneral-Italic" pitchFamily="2" charset="2"/>
              </a:rPr>
              <a:t>𝑙</a:t>
            </a:r>
            <a:r>
              <a:rPr lang="zh-CN" altLang="en-US" b="0" i="0" u="none" strike="noStrike" baseline="30000" dirty="0">
                <a:solidFill>
                  <a:srgbClr val="000000"/>
                </a:solidFill>
                <a:effectLst/>
                <a:latin typeface="STIXGeneral-Regular" pitchFamily="2" charset="2"/>
              </a:rPr>
              <a:t>−</a:t>
            </a:r>
            <a:r>
              <a:rPr lang="en-US" altLang="zh-CN" b="0" i="0" u="none" strike="noStrike" baseline="30000" dirty="0">
                <a:solidFill>
                  <a:srgbClr val="000000"/>
                </a:solidFill>
                <a:effectLst/>
                <a:latin typeface="STIXGeneral-Regular" pitchFamily="2" charset="2"/>
              </a:rPr>
              <a:t>1</a:t>
            </a:r>
            <a:r>
              <a:rPr lang="zh-CN" altLang="en-US" b="0" i="0" u="none" strike="noStrike" baseline="30000" dirty="0">
                <a:solidFill>
                  <a:srgbClr val="000000"/>
                </a:solidFill>
                <a:effectLst/>
                <a:latin typeface="STIXGeneral-Regular" pitchFamily="2" charset="2"/>
              </a:rPr>
              <a:t> </a:t>
            </a:r>
            <a:endParaRPr lang="en-US" altLang="zh-CN" dirty="0">
              <a:solidFill>
                <a:srgbClr val="000000"/>
              </a:solidFill>
              <a:latin typeface="STIXGeneral-Regular" pitchFamily="2" charset="2"/>
            </a:endParaRPr>
          </a:p>
          <a:p>
            <a:endParaRPr lang="en-US" altLang="zh-CN" dirty="0">
              <a:solidFill>
                <a:srgbClr val="000000"/>
              </a:solidFill>
              <a:latin typeface="STIXGeneral-Regular" pitchFamily="2" charset="2"/>
            </a:endParaRPr>
          </a:p>
          <a:p>
            <a:r>
              <a:rPr lang="zh-CN" altLang="en-US" dirty="0"/>
              <a:t>卷积层的前向传播公式：</a:t>
            </a:r>
            <a:endParaRPr lang="en-US" altLang="zh-CN" dirty="0"/>
          </a:p>
          <a:p>
            <a:endParaRPr lang="en-US" altLang="zh-CN" b="0" i="0" u="none" strike="noStrike" dirty="0">
              <a:solidFill>
                <a:srgbClr val="000000"/>
              </a:solidFill>
              <a:effectLst/>
              <a:latin typeface="STIXGeneral-Regular" pitchFamily="2" charset="2"/>
            </a:endParaRPr>
          </a:p>
          <a:p>
            <a:endParaRPr lang="en-US" altLang="zh-CN" b="0" i="0" u="none" strike="noStrike" dirty="0">
              <a:solidFill>
                <a:srgbClr val="000000"/>
              </a:solidFill>
              <a:effectLst/>
              <a:latin typeface="STIXGeneral-Regular" pitchFamily="2" charset="2"/>
            </a:endParaRPr>
          </a:p>
          <a:p>
            <a:r>
              <a:rPr lang="zh-CN" altLang="en-US" dirty="0"/>
              <a:t>我们知道 </a:t>
            </a:r>
            <a:r>
              <a:rPr lang="zh-CN" altLang="en-US" dirty="0">
                <a:solidFill>
                  <a:srgbClr val="000000"/>
                </a:solidFill>
                <a:latin typeface="STIXGeneral-Italic" pitchFamily="2" charset="2"/>
              </a:rPr>
              <a:t>𝛿</a:t>
            </a:r>
            <a:r>
              <a:rPr lang="zh-CN" altLang="en-US" baseline="30000" dirty="0">
                <a:solidFill>
                  <a:srgbClr val="000000"/>
                </a:solidFill>
                <a:latin typeface="STIXGeneral-Italic" pitchFamily="2" charset="2"/>
              </a:rPr>
              <a:t>𝑙</a:t>
            </a:r>
            <a:r>
              <a:rPr lang="en-US" altLang="zh-CN" baseline="30000" dirty="0">
                <a:solidFill>
                  <a:srgbClr val="000000"/>
                </a:solidFill>
                <a:latin typeface="STIXGeneral-Regular" pitchFamily="2" charset="2"/>
              </a:rPr>
              <a:t>+1</a:t>
            </a:r>
            <a:r>
              <a:rPr lang="zh-CN" altLang="en-US" baseline="30000" dirty="0">
                <a:solidFill>
                  <a:srgbClr val="000000"/>
                </a:solidFill>
                <a:latin typeface="STIXGeneral-Regular" pitchFamily="2" charset="2"/>
              </a:rPr>
              <a:t> </a:t>
            </a:r>
            <a:r>
              <a:rPr lang="zh-CN" altLang="en-US" dirty="0"/>
              <a:t>和 </a:t>
            </a:r>
            <a:r>
              <a:rPr lang="zh-CN" altLang="en-US" dirty="0">
                <a:solidFill>
                  <a:srgbClr val="000000"/>
                </a:solidFill>
                <a:latin typeface="STIXGeneral-Italic" pitchFamily="2" charset="2"/>
              </a:rPr>
              <a:t>𝛿</a:t>
            </a:r>
            <a:r>
              <a:rPr lang="zh-CN" altLang="en-US" baseline="30000" dirty="0">
                <a:solidFill>
                  <a:srgbClr val="000000"/>
                </a:solidFill>
                <a:latin typeface="STIXGeneral-Italic" pitchFamily="2" charset="2"/>
              </a:rPr>
              <a:t>𝑙 </a:t>
            </a:r>
            <a:r>
              <a:rPr lang="zh-CN" altLang="en-US" dirty="0"/>
              <a:t>的递推关系为：</a:t>
            </a:r>
            <a:endParaRPr lang="en-US" altLang="zh-CN" dirty="0"/>
          </a:p>
          <a:p>
            <a:endParaRPr lang="en-US" altLang="zh-CN" b="0" i="0" u="none" strike="noStrike" dirty="0">
              <a:solidFill>
                <a:srgbClr val="000000"/>
              </a:solidFill>
              <a:effectLst/>
              <a:latin typeface="STIXGeneral-Regular" pitchFamily="2" charset="2"/>
            </a:endParaRPr>
          </a:p>
          <a:p>
            <a:endParaRPr lang="en-US" altLang="zh-CN" dirty="0">
              <a:solidFill>
                <a:srgbClr val="000000"/>
              </a:solidFill>
              <a:latin typeface="STIXGeneral-Regular" pitchFamily="2" charset="2"/>
            </a:endParaRPr>
          </a:p>
          <a:p>
            <a:endParaRPr lang="en-US" altLang="zh-CN" dirty="0">
              <a:solidFill>
                <a:srgbClr val="000000"/>
              </a:solidFill>
              <a:latin typeface="STIXGeneral-Regular" pitchFamily="2" charset="2"/>
            </a:endParaRPr>
          </a:p>
          <a:p>
            <a:r>
              <a:rPr lang="zh-CN" altLang="en-US" dirty="0"/>
              <a:t>注意到 𝑧</a:t>
            </a:r>
            <a:r>
              <a:rPr lang="zh-CN" altLang="en-US" baseline="30000" dirty="0"/>
              <a:t>𝑙 </a:t>
            </a:r>
            <a:r>
              <a:rPr lang="zh-CN" altLang="en-US" dirty="0"/>
              <a:t>和 𝑧</a:t>
            </a:r>
            <a:r>
              <a:rPr lang="zh-CN" altLang="en-US" baseline="30000" dirty="0"/>
              <a:t>𝑙</a:t>
            </a:r>
            <a:r>
              <a:rPr lang="en-US" altLang="zh-CN" baseline="30000" dirty="0"/>
              <a:t>-1</a:t>
            </a:r>
            <a:r>
              <a:rPr lang="zh-CN" altLang="en-US" baseline="30000" dirty="0"/>
              <a:t> </a:t>
            </a:r>
            <a:r>
              <a:rPr lang="zh-CN" altLang="en-US" dirty="0"/>
              <a:t>的关系为：</a:t>
            </a:r>
            <a:endParaRPr lang="en-US" altLang="zh-CN" dirty="0"/>
          </a:p>
          <a:p>
            <a:endParaRPr lang="en-US" altLang="zh-CN" b="0" i="0" u="none" strike="noStrike" dirty="0">
              <a:solidFill>
                <a:srgbClr val="000000"/>
              </a:solidFill>
              <a:effectLst/>
              <a:latin typeface="STIXGeneral-Regular" pitchFamily="2" charset="2"/>
            </a:endParaRPr>
          </a:p>
          <a:p>
            <a:endParaRPr lang="en-US" altLang="zh-CN" dirty="0">
              <a:solidFill>
                <a:srgbClr val="000000"/>
              </a:solidFill>
              <a:latin typeface="STIXGeneral-Regular" pitchFamily="2" charset="2"/>
            </a:endParaRPr>
          </a:p>
          <a:p>
            <a:endParaRPr lang="en-US" altLang="zh-CN" b="0" i="0" u="none" strike="noStrike" dirty="0">
              <a:solidFill>
                <a:srgbClr val="000000"/>
              </a:solidFill>
              <a:effectLst/>
              <a:latin typeface="STIXGeneral-Regular" pitchFamily="2" charset="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STIXGeneral-Regular" pitchFamily="2" charset="2"/>
              </a:rPr>
              <a:t>因此有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STIXGeneral-Regular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6BECD-324B-3A76-07BC-ECA98F347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988" y="2010386"/>
            <a:ext cx="2603500" cy="36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2CA3F-FF40-DA7C-CA8C-653D735C4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438" y="2828395"/>
            <a:ext cx="43815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FD416-D4AD-9F4D-97A7-514FC0B29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438" y="4015939"/>
            <a:ext cx="35306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5543A-48BC-5DE5-AEA5-8E01FF3E0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0838" y="4948722"/>
            <a:ext cx="39878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3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</a:t>
            </a:r>
            <a:r>
              <a:rPr lang="zh-CN" altLang="en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误差反向传播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47167-DCA7-5C46-73A4-E2B558E84D6D}"/>
              </a:ext>
            </a:extLst>
          </p:cNvPr>
          <p:cNvSpPr txBox="1"/>
          <p:nvPr/>
        </p:nvSpPr>
        <p:spPr>
          <a:xfrm>
            <a:off x="499440" y="1078900"/>
            <a:ext cx="77301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式子中的𝑟𝑜𝑡</a:t>
            </a:r>
            <a:r>
              <a:rPr lang="en-US" altLang="zh-CN" dirty="0"/>
              <a:t>180()</a:t>
            </a:r>
            <a:r>
              <a:rPr lang="zh-CN" altLang="en-US" dirty="0"/>
              <a:t>表示卷积核被旋转了</a:t>
            </a:r>
            <a:r>
              <a:rPr lang="en-US" altLang="zh-CN" dirty="0"/>
              <a:t>180</a:t>
            </a:r>
            <a:r>
              <a:rPr lang="zh-CN" altLang="en-US" dirty="0"/>
              <a:t>度。</a:t>
            </a:r>
            <a:r>
              <a:rPr lang="zh-CN" altLang="en-CN" dirty="0"/>
              <a:t>而</a:t>
            </a:r>
            <a:r>
              <a:rPr lang="zh-CN" altLang="en-US" dirty="0"/>
              <a:t>在</a:t>
            </a:r>
            <a:r>
              <a:rPr lang="en-US" dirty="0"/>
              <a:t>DNN</a:t>
            </a:r>
            <a:r>
              <a:rPr lang="zh-CN" altLang="en-US" dirty="0"/>
              <a:t>中只是矩阵的转置。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那么为什么呢？以一个简单的例子来说明。</a:t>
            </a:r>
            <a:endParaRPr lang="en-US" altLang="zh-CN" dirty="0"/>
          </a:p>
          <a:p>
            <a:endParaRPr lang="en-US" altLang="zh-CN" dirty="0">
              <a:solidFill>
                <a:srgbClr val="000000"/>
              </a:solidFill>
              <a:latin typeface="STIXGeneral-Regular" pitchFamily="2" charset="2"/>
            </a:endParaRPr>
          </a:p>
          <a:p>
            <a:r>
              <a:rPr lang="zh-CN" altLang="en-US" dirty="0"/>
              <a:t>假设我们𝑙−</a:t>
            </a:r>
            <a:r>
              <a:rPr lang="en-US" altLang="zh-CN" dirty="0"/>
              <a:t>1</a:t>
            </a:r>
            <a:r>
              <a:rPr lang="zh-CN" altLang="en-US" dirty="0"/>
              <a:t>层的输出𝑎</a:t>
            </a:r>
            <a:r>
              <a:rPr lang="zh-CN" altLang="en-US" baseline="30000" dirty="0"/>
              <a:t>𝑙−</a:t>
            </a:r>
            <a:r>
              <a:rPr lang="en-US" altLang="zh-CN" baseline="30000" dirty="0"/>
              <a:t>1</a:t>
            </a:r>
            <a:r>
              <a:rPr lang="zh-CN" altLang="en-US" dirty="0"/>
              <a:t>是一个</a:t>
            </a:r>
            <a:r>
              <a:rPr lang="en-US" altLang="zh-CN" dirty="0"/>
              <a:t>3</a:t>
            </a:r>
            <a:r>
              <a:rPr lang="en-US" dirty="0"/>
              <a:t>x3</a:t>
            </a:r>
            <a:r>
              <a:rPr lang="zh-CN" altLang="en-US" dirty="0"/>
              <a:t>矩阵，第𝑙层的卷积核𝑊</a:t>
            </a:r>
            <a:r>
              <a:rPr lang="zh-CN" altLang="en-US" baseline="30000" dirty="0"/>
              <a:t>𝑙</a:t>
            </a:r>
            <a:r>
              <a:rPr lang="zh-CN" altLang="en-US" dirty="0"/>
              <a:t>是一个</a:t>
            </a:r>
            <a:r>
              <a:rPr lang="en-US" altLang="zh-CN" dirty="0"/>
              <a:t>2</a:t>
            </a:r>
            <a:r>
              <a:rPr lang="en-US" dirty="0"/>
              <a:t>x2</a:t>
            </a:r>
            <a:r>
              <a:rPr lang="zh-CN" altLang="en-US" dirty="0"/>
              <a:t>矩阵，采用</a:t>
            </a:r>
            <a:r>
              <a:rPr lang="en-US" altLang="zh-CN" dirty="0"/>
              <a:t>1</a:t>
            </a:r>
            <a:r>
              <a:rPr lang="zh-CN" altLang="en-US" dirty="0"/>
              <a:t>像素的步幅，则输出𝑧</a:t>
            </a:r>
            <a:r>
              <a:rPr lang="zh-CN" altLang="en-US" baseline="30000" dirty="0"/>
              <a:t>𝑙</a:t>
            </a:r>
            <a:r>
              <a:rPr lang="zh-CN" altLang="en-US" dirty="0"/>
              <a:t>是一个</a:t>
            </a:r>
            <a:r>
              <a:rPr lang="en-US" altLang="zh-CN" dirty="0"/>
              <a:t>2</a:t>
            </a:r>
            <a:r>
              <a:rPr lang="en-US" dirty="0"/>
              <a:t>x2</a:t>
            </a:r>
            <a:r>
              <a:rPr lang="zh-CN" altLang="en-US" dirty="0"/>
              <a:t>的矩阵。我们简化𝑏</a:t>
            </a:r>
            <a:r>
              <a:rPr lang="zh-CN" altLang="en-US" baseline="30000" dirty="0"/>
              <a:t>𝑙</a:t>
            </a:r>
            <a:r>
              <a:rPr lang="zh-CN" altLang="en-US" dirty="0"/>
              <a:t>都是</a:t>
            </a:r>
            <a:r>
              <a:rPr lang="en-US" altLang="zh-CN" dirty="0"/>
              <a:t>0</a:t>
            </a:r>
            <a:r>
              <a:rPr lang="zh-CN" altLang="en-US" dirty="0"/>
              <a:t>，则有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模拟反向求导有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887E7-E06C-76E8-88ED-FCEB6260E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88" y="3574026"/>
            <a:ext cx="43180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33A4E-5714-7BB6-FB82-1D11EA76F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588" y="2970123"/>
            <a:ext cx="13589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8B4847-31B9-FCCD-7D53-1CF64B1EC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8446" y="3148475"/>
            <a:ext cx="3695700" cy="175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A61BB-043B-1987-69A5-CB729274D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8520" y="5331133"/>
            <a:ext cx="4572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8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</a:t>
            </a:r>
            <a:r>
              <a:rPr lang="zh-CN" altLang="en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误差反向传播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47167-DCA7-5C46-73A4-E2B558E84D6D}"/>
              </a:ext>
            </a:extLst>
          </p:cNvPr>
          <p:cNvSpPr txBox="1"/>
          <p:nvPr/>
        </p:nvSpPr>
        <p:spPr>
          <a:xfrm>
            <a:off x="390109" y="2626468"/>
            <a:ext cx="81674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假设𝑧矩阵对应的反向传播误差是𝛿</a:t>
            </a:r>
            <a:r>
              <a:rPr lang="en-US" altLang="zh-CN" baseline="-25000" dirty="0"/>
              <a:t>11</a:t>
            </a:r>
            <a:r>
              <a:rPr lang="en-US" altLang="zh-CN" dirty="0"/>
              <a:t>,</a:t>
            </a:r>
            <a:r>
              <a:rPr lang="zh-CN" altLang="en-US" dirty="0"/>
              <a:t>𝛿</a:t>
            </a:r>
            <a:r>
              <a:rPr lang="en-US" altLang="zh-CN" baseline="-25000" dirty="0"/>
              <a:t>12</a:t>
            </a:r>
            <a:r>
              <a:rPr lang="en-US" altLang="zh-CN" dirty="0"/>
              <a:t>,</a:t>
            </a:r>
            <a:r>
              <a:rPr lang="zh-CN" altLang="en-US" dirty="0"/>
              <a:t>𝛿</a:t>
            </a:r>
            <a:r>
              <a:rPr lang="en-US" altLang="zh-CN" baseline="-25000" dirty="0"/>
              <a:t>21</a:t>
            </a:r>
            <a:r>
              <a:rPr lang="en-US" altLang="zh-CN" dirty="0"/>
              <a:t>,</a:t>
            </a:r>
            <a:r>
              <a:rPr lang="zh-CN" altLang="en-US" dirty="0"/>
              <a:t>𝛿</a:t>
            </a:r>
            <a:r>
              <a:rPr lang="en-US" altLang="zh-CN" baseline="-25000" dirty="0"/>
              <a:t>22</a:t>
            </a:r>
            <a:r>
              <a:rPr lang="zh-CN" altLang="en-US" baseline="-25000" dirty="0"/>
              <a:t> </a:t>
            </a:r>
            <a:r>
              <a:rPr lang="zh-CN" altLang="en-US" dirty="0"/>
              <a:t>组成的</a:t>
            </a:r>
            <a:r>
              <a:rPr lang="en-US" altLang="zh-CN" dirty="0"/>
              <a:t>2</a:t>
            </a:r>
            <a:r>
              <a:rPr lang="en-US" dirty="0"/>
              <a:t>x2</a:t>
            </a:r>
            <a:r>
              <a:rPr lang="zh-CN" altLang="en-US" dirty="0"/>
              <a:t>矩阵，则可以分别写出∇𝑎</a:t>
            </a:r>
            <a:r>
              <a:rPr lang="zh-CN" altLang="en-US" baseline="-25000" dirty="0"/>
              <a:t>𝑙−</a:t>
            </a:r>
            <a:r>
              <a:rPr lang="en-US" altLang="zh-CN" baseline="-25000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9</a:t>
            </a:r>
            <a:r>
              <a:rPr lang="zh-CN" altLang="en-US" dirty="0"/>
              <a:t>个标量的梯度。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比如对于𝑎</a:t>
            </a:r>
            <a:r>
              <a:rPr lang="en-US" altLang="zh-CN" baseline="-25000" dirty="0"/>
              <a:t>11</a:t>
            </a:r>
            <a:r>
              <a:rPr lang="zh-CN" altLang="en-US" dirty="0"/>
              <a:t>的梯度，由于在</a:t>
            </a:r>
            <a:r>
              <a:rPr lang="en-US" altLang="zh-CN" dirty="0"/>
              <a:t>4</a:t>
            </a:r>
            <a:r>
              <a:rPr lang="zh-CN" altLang="en-US" dirty="0"/>
              <a:t>个等式中𝑎</a:t>
            </a:r>
            <a:r>
              <a:rPr lang="en-US" altLang="zh-CN" baseline="-25000" dirty="0"/>
              <a:t>11</a:t>
            </a:r>
            <a:r>
              <a:rPr lang="zh-CN" altLang="en-US" dirty="0"/>
              <a:t>只和𝑧</a:t>
            </a:r>
            <a:r>
              <a:rPr lang="en-US" altLang="zh-CN" baseline="-25000" dirty="0"/>
              <a:t>11</a:t>
            </a:r>
            <a:r>
              <a:rPr lang="zh-CN" altLang="en-US" dirty="0"/>
              <a:t>有乘积关系，从而有：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对于𝑎</a:t>
            </a:r>
            <a:r>
              <a:rPr lang="en-US" altLang="zh-CN" baseline="-25000" dirty="0"/>
              <a:t>12</a:t>
            </a:r>
            <a:r>
              <a:rPr lang="zh-CN" altLang="en-US" dirty="0"/>
              <a:t>的梯度，由于在</a:t>
            </a:r>
            <a:r>
              <a:rPr lang="en-US" altLang="zh-CN" dirty="0"/>
              <a:t>4</a:t>
            </a:r>
            <a:r>
              <a:rPr lang="zh-CN" altLang="en-US" dirty="0"/>
              <a:t>个等式中𝑎</a:t>
            </a:r>
            <a:r>
              <a:rPr lang="en-US" altLang="zh-CN" baseline="-25000" dirty="0"/>
              <a:t>12</a:t>
            </a:r>
            <a:r>
              <a:rPr lang="zh-CN" altLang="en-US" dirty="0"/>
              <a:t>和𝑧</a:t>
            </a:r>
            <a:r>
              <a:rPr lang="en-US" altLang="zh-CN" baseline="-25000" dirty="0"/>
              <a:t>12</a:t>
            </a:r>
            <a:r>
              <a:rPr lang="zh-CN" altLang="en-US" dirty="0"/>
              <a:t>，𝑧</a:t>
            </a:r>
            <a:r>
              <a:rPr lang="en-US" altLang="zh-CN" baseline="-25000" dirty="0"/>
              <a:t>11</a:t>
            </a:r>
            <a:r>
              <a:rPr lang="zh-CN" altLang="en-US" dirty="0"/>
              <a:t>有乘积关系，从而有：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B4847-31B9-FCCD-7D53-1CF64B1EC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0" y="864343"/>
            <a:ext cx="3695700" cy="175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A61BB-043B-1987-69A5-CB729274D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40" y="1321921"/>
            <a:ext cx="45720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C251D-C073-DD73-0ADC-7B90EBCEA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583" y="4070037"/>
            <a:ext cx="1628905" cy="358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94AA8-2A2A-A3B2-6AB1-1CACD5310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1899" y="5131719"/>
            <a:ext cx="2586443" cy="4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9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</a:t>
            </a:r>
            <a:r>
              <a:rPr lang="zh-CN" altLang="en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层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误差反向传播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B047DB-FDD6-EF33-7536-A10130428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694" y="944461"/>
            <a:ext cx="3298089" cy="2666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AB7DC9-0CCF-9BDF-B4F2-DFB7D32FD2AC}"/>
              </a:ext>
            </a:extLst>
          </p:cNvPr>
          <p:cNvSpPr txBox="1"/>
          <p:nvPr/>
        </p:nvSpPr>
        <p:spPr>
          <a:xfrm>
            <a:off x="508689" y="1280918"/>
            <a:ext cx="45769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同样的道理得到：</a:t>
            </a:r>
            <a:endParaRPr lang="en-US" altLang="zh-C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zh-CN" altLang="en-US" dirty="0"/>
              <a:t>用一个矩阵卷积的形式表示，即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F639A-6F9B-1E9D-D5AA-F0CD30B02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744" y="4143240"/>
            <a:ext cx="5219700" cy="111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169152-1460-B8C1-50BA-40E795DCA13D}"/>
              </a:ext>
            </a:extLst>
          </p:cNvPr>
          <p:cNvSpPr txBox="1"/>
          <p:nvPr/>
        </p:nvSpPr>
        <p:spPr>
          <a:xfrm>
            <a:off x="499441" y="5328267"/>
            <a:ext cx="8237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这个例子直观的介绍了为什么对含有卷积的式子反向传播时，卷积核要翻转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180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度的原因。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1097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参数优化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梯度推导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DD836-9521-53E1-450D-27DCA75B3E18}"/>
              </a:ext>
            </a:extLst>
          </p:cNvPr>
          <p:cNvSpPr txBox="1"/>
          <p:nvPr/>
        </p:nvSpPr>
        <p:spPr>
          <a:xfrm>
            <a:off x="698293" y="1288918"/>
            <a:ext cx="8239539" cy="347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现在已经可以递推出每一层的梯度误差 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𝛿</a:t>
            </a:r>
            <a:r>
              <a:rPr lang="zh-CN" altLang="en-US" sz="2000" b="0" i="0" u="none" strike="noStrike" baseline="30000" dirty="0">
                <a:solidFill>
                  <a:srgbClr val="000000"/>
                </a:solidFill>
                <a:effectLst/>
                <a:latin typeface="STIXGeneral-Italic" pitchFamily="2" charset="2"/>
              </a:rPr>
              <a:t>𝑙</a:t>
            </a:r>
            <a:endParaRPr lang="en-US" altLang="zh-CN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对于全连接层，可以按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DNN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的反向传播算法求该层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𝑊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STIXGeneral-Regular" pitchFamily="2" charset="2"/>
              </a:rPr>
              <a:t>,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STIXGeneral-Regular" pitchFamily="2" charset="2"/>
              </a:rPr>
              <a:t> 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𝑏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的梯度</a:t>
            </a:r>
            <a:endParaRPr lang="en-US" altLang="zh-CN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而池化层并没有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𝑊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STIXGeneral-Regular" pitchFamily="2" charset="2"/>
              </a:rPr>
              <a:t>,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𝑏</a:t>
            </a:r>
            <a:r>
              <a:rPr lang="en-US" altLang="zh-CN" sz="2000" dirty="0">
                <a:solidFill>
                  <a:srgbClr val="000000"/>
                </a:solidFill>
                <a:latin typeface="STIXGeneral-Regular" pitchFamily="2" charset="2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STIXGeneral-Regular" pitchFamily="2" charset="2"/>
              </a:rPr>
              <a:t>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也不用求梯度</a:t>
            </a:r>
            <a:endParaRPr lang="en-US" altLang="zh-CN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只有卷积层的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𝑊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STIXGeneral-Regular" pitchFamily="2" charset="2"/>
              </a:rPr>
              <a:t>,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STIXGeneral-Italic" pitchFamily="2" charset="2"/>
              </a:rPr>
              <a:t>𝑏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需要求出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281449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7419099C-297E-29BD-94C7-8535FB48C90D}"/>
              </a:ext>
            </a:extLst>
          </p:cNvPr>
          <p:cNvSpPr txBox="1"/>
          <p:nvPr/>
        </p:nvSpPr>
        <p:spPr>
          <a:xfrm>
            <a:off x="499440" y="375167"/>
            <a:ext cx="8346386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参数优化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梯度推导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DD836-9521-53E1-450D-27DCA75B3E18}"/>
              </a:ext>
            </a:extLst>
          </p:cNvPr>
          <p:cNvSpPr txBox="1"/>
          <p:nvPr/>
        </p:nvSpPr>
        <p:spPr>
          <a:xfrm>
            <a:off x="499440" y="1159709"/>
            <a:ext cx="8038273" cy="3604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已知卷积层的</a:t>
            </a:r>
            <a:r>
              <a:rPr lang="zh-CN" altLang="en-US" sz="2000" dirty="0"/>
              <a:t>𝛿</a:t>
            </a:r>
            <a:r>
              <a:rPr lang="zh-CN" altLang="en-US" sz="2000" baseline="30000" dirty="0"/>
              <a:t>𝑙</a:t>
            </a:r>
            <a:r>
              <a:rPr lang="en-US" sz="2000" b="1" dirty="0"/>
              <a:t>，</a:t>
            </a:r>
            <a:r>
              <a:rPr lang="zh-CN" altLang="en-US" sz="2000" b="1" dirty="0"/>
              <a:t>推导该层的</a:t>
            </a:r>
            <a:r>
              <a:rPr lang="zh-CN" altLang="en-US" sz="2000" dirty="0"/>
              <a:t>𝑊</a:t>
            </a:r>
            <a:r>
              <a:rPr lang="en-US" altLang="zh-CN" sz="2000" dirty="0"/>
              <a:t>,</a:t>
            </a:r>
            <a:r>
              <a:rPr lang="zh-CN" altLang="en-US" sz="2000" dirty="0"/>
              <a:t>𝑏</a:t>
            </a:r>
            <a:r>
              <a:rPr lang="zh-CN" altLang="en-US" sz="2000" b="1" dirty="0"/>
              <a:t>的梯度</a:t>
            </a:r>
            <a:endParaRPr lang="en-US" altLang="zh-CN" sz="2000" b="1" dirty="0"/>
          </a:p>
          <a:p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卷积层𝑧和𝑊</a:t>
            </a:r>
            <a:r>
              <a:rPr lang="en-US" altLang="zh-CN" dirty="0"/>
              <a:t>,</a:t>
            </a:r>
            <a:r>
              <a:rPr lang="zh-CN" altLang="en-US" dirty="0"/>
              <a:t>𝑏的关系为：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因此有：　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对于𝑏，则稍微有些特殊，因为𝛿</a:t>
            </a:r>
            <a:r>
              <a:rPr lang="zh-CN" altLang="en-US" baseline="30000" dirty="0"/>
              <a:t>𝑙</a:t>
            </a:r>
            <a:r>
              <a:rPr lang="zh-CN" altLang="en-US" dirty="0"/>
              <a:t>是高维张量，而𝑏只是一个向量，不能像</a:t>
            </a:r>
            <a:r>
              <a:rPr lang="en-US" dirty="0"/>
              <a:t>DNN</a:t>
            </a:r>
            <a:r>
              <a:rPr lang="zh-CN" altLang="en-US" dirty="0"/>
              <a:t>那样直接和𝛿</a:t>
            </a:r>
            <a:r>
              <a:rPr lang="zh-CN" altLang="en-US" baseline="30000" dirty="0"/>
              <a:t>𝑙</a:t>
            </a:r>
            <a:r>
              <a:rPr lang="zh-CN" altLang="en-US" dirty="0"/>
              <a:t>相等。通常的做法是将𝛿</a:t>
            </a:r>
            <a:r>
              <a:rPr lang="zh-CN" altLang="en-US" baseline="30000" dirty="0"/>
              <a:t>𝑙</a:t>
            </a:r>
            <a:r>
              <a:rPr lang="zh-CN" altLang="en-US" dirty="0"/>
              <a:t>的各个子矩阵的项分别求和，得到一个误差向量，即为𝑏的梯度：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58AC8C-9028-B432-6A7D-0B0451805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842" y="1801178"/>
            <a:ext cx="1739900" cy="31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C717F5-366B-2FDA-3AD6-EAB073330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742" y="2426120"/>
            <a:ext cx="17780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0571E-D71C-6D0A-70AB-4ABE130DA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920" y="4989251"/>
            <a:ext cx="18923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9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0941"/>
            <a:ext cx="4440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1545" y="1294489"/>
            <a:ext cx="7080004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引入</a:t>
            </a:r>
          </a:p>
          <a:p>
            <a:pPr marL="45720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kumimoji="0" lang="en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CNN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endParaRPr kumimoji="0" lang="en-CN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en-US" altLang="zh-CN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CN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endParaRPr lang="en-US" altLang="zh-CN" sz="3200" dirty="0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43197" y="1021842"/>
            <a:ext cx="86772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50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392331-8A2D-A524-1615-E87908EC5055}"/>
              </a:ext>
            </a:extLst>
          </p:cNvPr>
          <p:cNvSpPr txBox="1"/>
          <p:nvPr/>
        </p:nvSpPr>
        <p:spPr>
          <a:xfrm>
            <a:off x="605450" y="1410555"/>
            <a:ext cx="31581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图片分类、检索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目标定位检测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目标分割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人脸识别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骨骼识别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474A19-7657-3C27-880F-E4500CD9EFF2}"/>
              </a:ext>
            </a:extLst>
          </p:cNvPr>
          <p:cNvSpPr txBox="1"/>
          <p:nvPr/>
        </p:nvSpPr>
        <p:spPr>
          <a:xfrm>
            <a:off x="499440" y="375167"/>
            <a:ext cx="8346386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CN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实际应用</a:t>
            </a:r>
            <a:endParaRPr lang="en-US" altLang="zh-CN" sz="2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6466D8-DEDB-0276-2437-6556F19BD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577" y="4235377"/>
            <a:ext cx="2075138" cy="1703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5BA4DF-9E9E-B979-0CE7-C89C3516C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124" y="3000469"/>
            <a:ext cx="4924426" cy="1111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44E05F-39E4-950C-CDCD-1CC22357F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124" y="1377073"/>
            <a:ext cx="2031302" cy="1487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141CE7-7731-B57B-37FD-7E849CE04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424" y="4366138"/>
            <a:ext cx="3300343" cy="1440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2EB6AA-A2C0-9AB6-A6C6-B6B48D056A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2523" y="1334409"/>
            <a:ext cx="2677766" cy="15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6ACA58-49B6-6C3D-7818-3A661C92EB9E}"/>
              </a:ext>
            </a:extLst>
          </p:cNvPr>
          <p:cNvSpPr txBox="1"/>
          <p:nvPr/>
        </p:nvSpPr>
        <p:spPr>
          <a:xfrm>
            <a:off x="648527" y="556016"/>
            <a:ext cx="7451863" cy="3907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全连接神经网络处理大尺寸图像具有三个明显的缺点：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）首先将图像展开为向量会丢失空间信息；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）其次参数过多效率低下，训练困难；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）同时大量的参数也很快会导致网络过拟合。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246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全连接与局部连接">
            <a:extLst>
              <a:ext uri="{FF2B5EF4-FFF2-40B4-BE49-F238E27FC236}">
                <a16:creationId xmlns:a16="http://schemas.microsoft.com/office/drawing/2014/main" id="{2B8FE46A-7F2D-4B6F-7F22-1C240A49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80" y="2771110"/>
            <a:ext cx="852170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EE7AB-C778-4FF4-2FE0-9439F2970340}"/>
              </a:ext>
            </a:extLst>
          </p:cNvPr>
          <p:cNvSpPr txBox="1"/>
          <p:nvPr/>
        </p:nvSpPr>
        <p:spPr>
          <a:xfrm>
            <a:off x="355599" y="0"/>
            <a:ext cx="8422861" cy="265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局部连接</a:t>
            </a:r>
            <a:endParaRPr lang="en-US" altLang="zh-CN" sz="24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 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1000×1000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的图像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全连接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：如果隐藏层数目与输入层一样，那么输入层到隐含层的权值参数为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1000 × 1000 × 10^6 = 10^12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，如此数目巨大的参数几乎难以训练；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局部连接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：隐藏层的每个神经元仅与图像中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 × 10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的局部图像相连接，权值参数数量为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 × 10 × 10^6 = 10^8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，将直接减少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个数量级。</a:t>
            </a:r>
            <a:endParaRPr lang="en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44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EE7AB-C778-4FF4-2FE0-9439F2970340}"/>
              </a:ext>
            </a:extLst>
          </p:cNvPr>
          <p:cNvSpPr txBox="1"/>
          <p:nvPr/>
        </p:nvSpPr>
        <p:spPr>
          <a:xfrm>
            <a:off x="355599" y="0"/>
            <a:ext cx="8472281" cy="3074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权值共享</a:t>
            </a:r>
            <a:endParaRPr lang="en-US" altLang="zh-CN" sz="24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图像的一部分的统计特性与其他部分是一样的。意味着这一部分学习的特征也能用在另一部分上，所以对于这个图像上的所有位置，都能使用同样的学习特征。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隐藏层的每一个神经元连接的是一个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 × 10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的局部图像，因此有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 × 10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个权值参数，将这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 × 10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个权值参数共享给剩下的神经元，也就是说隐藏层中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10^6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个神经元的权值参数相同，那么此时不管隐藏层神经元的数目是多少，需要训练的参数就是这 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 × 10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个权值参数（也就是卷积核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也称滤波器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的大小）。</a:t>
            </a:r>
            <a:endParaRPr lang="en-US" altLang="zh-CN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权值共享">
            <a:extLst>
              <a:ext uri="{FF2B5EF4-FFF2-40B4-BE49-F238E27FC236}">
                <a16:creationId xmlns:a16="http://schemas.microsoft.com/office/drawing/2014/main" id="{A445077F-653F-0D48-067C-C0583803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99" y="3147681"/>
            <a:ext cx="6969402" cy="286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50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91C73-D050-4BC0-06FF-B24E904A50A2}"/>
              </a:ext>
            </a:extLst>
          </p:cNvPr>
          <p:cNvSpPr txBox="1"/>
          <p:nvPr/>
        </p:nvSpPr>
        <p:spPr>
          <a:xfrm>
            <a:off x="513105" y="2482406"/>
            <a:ext cx="8117787" cy="279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卷积神经网络的核心思想是：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感受野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receptive field)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权值共享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下采样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降采样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三种结合起来获得了某种程度的位移、尺度、形变不变性。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302C0-9403-FCC9-79AF-B5377CD964EF}"/>
              </a:ext>
            </a:extLst>
          </p:cNvPr>
          <p:cNvSpPr txBox="1"/>
          <p:nvPr/>
        </p:nvSpPr>
        <p:spPr>
          <a:xfrm>
            <a:off x="463411" y="399507"/>
            <a:ext cx="8217177" cy="166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卷积神经网络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Convolutional Neural Networks)，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简称</a:t>
            </a:r>
            <a:r>
              <a:rPr 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属于一种特殊的多层神经网络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是一种前馈神经网络</a:t>
            </a:r>
            <a:endParaRPr lang="en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0941"/>
            <a:ext cx="4440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1545" y="1294489"/>
            <a:ext cx="7080004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引入</a:t>
            </a:r>
          </a:p>
          <a:p>
            <a:pPr marL="457200" indent="-45720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en-US" altLang="zh-CN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US" sz="3200" dirty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结构</a:t>
            </a:r>
            <a:endParaRPr lang="en-US" altLang="zh-CN" sz="3200" dirty="0">
              <a:solidFill>
                <a:srgbClr val="00B0F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kumimoji="0" lang="en-CN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CNN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endParaRPr kumimoji="0" lang="en-CN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en-US" altLang="zh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.CNN</a:t>
            </a:r>
            <a:r>
              <a:rPr lang="zh-CN" altLang="en-CN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endParaRPr lang="en-US" altLang="zh-CN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43197" y="1021842"/>
            <a:ext cx="86772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66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4FB5CF-97C0-B808-31AD-9F534C6AD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336480"/>
            <a:ext cx="8039100" cy="2717800"/>
          </a:xfrm>
          <a:prstGeom prst="rect">
            <a:avLst/>
          </a:prstGeom>
        </p:spPr>
      </p:pic>
      <p:pic>
        <p:nvPicPr>
          <p:cNvPr id="20484" name="Picture 4" descr="Understanding the Convolutional Neural Network - CNN (Basic Principle +  Unique Value + Practical Application) - Product Manager's Artificial  Intelligence Learning Library">
            <a:extLst>
              <a:ext uri="{FF2B5EF4-FFF2-40B4-BE49-F238E27FC236}">
                <a16:creationId xmlns:a16="http://schemas.microsoft.com/office/drawing/2014/main" id="{6A2F9E4E-12F6-8C6E-FF23-B01E34F6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301568"/>
            <a:ext cx="8039100" cy="251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卷积">
            <a:extLst>
              <a:ext uri="{FF2B5EF4-FFF2-40B4-BE49-F238E27FC236}">
                <a16:creationId xmlns:a16="http://schemas.microsoft.com/office/drawing/2014/main" id="{B061D71D-840B-6780-79E0-4A553267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43" y="1874370"/>
            <a:ext cx="5586343" cy="407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DBDC55DA-4913-147C-685C-BDC04D85624E}"/>
              </a:ext>
            </a:extLst>
          </p:cNvPr>
          <p:cNvSpPr txBox="1"/>
          <p:nvPr/>
        </p:nvSpPr>
        <p:spPr>
          <a:xfrm>
            <a:off x="339519" y="335517"/>
            <a:ext cx="8267768" cy="1430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卷积层（</a:t>
            </a:r>
            <a:r>
              <a:rPr 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Convolutional layer）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卷积神经网络中每层卷积层由若干卷积核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卷积单元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组成，每个卷积单元的参数都是通过反向传播算法优化得到的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Noto Sans" panose="020B0502040504020204" pitchFamily="34" charset="0"/>
              </a:rPr>
              <a:t>。</a:t>
            </a:r>
            <a:endParaRPr lang="en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1990</TotalTime>
  <Words>1584</Words>
  <Application>Microsoft Macintosh PowerPoint</Application>
  <PresentationFormat>On-screen Show (4:3)</PresentationFormat>
  <Paragraphs>189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等线</vt:lpstr>
      <vt:lpstr>隶书</vt:lpstr>
      <vt:lpstr>微软雅黑</vt:lpstr>
      <vt:lpstr>黑体</vt:lpstr>
      <vt:lpstr>宋体</vt:lpstr>
      <vt:lpstr>Arial</vt:lpstr>
      <vt:lpstr>Calibri</vt:lpstr>
      <vt:lpstr>Calibri Light</vt:lpstr>
      <vt:lpstr>Noto Sans</vt:lpstr>
      <vt:lpstr>STIXGeneral-Italic</vt:lpstr>
      <vt:lpstr>STIXGeneral-Regular</vt:lpstr>
      <vt:lpstr>Verdana</vt:lpstr>
      <vt:lpstr>Wingdings</vt:lpstr>
      <vt:lpstr>Office 主题​​</vt:lpstr>
      <vt:lpstr>Lecture 10:   Convolutional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黄晓</dc:creator>
  <cp:lastModifiedBy>Su Jingyong</cp:lastModifiedBy>
  <cp:revision>518</cp:revision>
  <dcterms:created xsi:type="dcterms:W3CDTF">2019-04-16T10:54:00Z</dcterms:created>
  <dcterms:modified xsi:type="dcterms:W3CDTF">2022-05-14T13:26:06Z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